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72" r:id="rId7"/>
    <p:sldId id="281" r:id="rId8"/>
    <p:sldId id="280" r:id="rId9"/>
    <p:sldId id="264" r:id="rId10"/>
    <p:sldId id="260" r:id="rId11"/>
    <p:sldId id="268" r:id="rId12"/>
    <p:sldId id="269" r:id="rId13"/>
    <p:sldId id="277" r:id="rId14"/>
    <p:sldId id="273" r:id="rId15"/>
    <p:sldId id="276" r:id="rId16"/>
    <p:sldId id="274" r:id="rId17"/>
    <p:sldId id="278" r:id="rId18"/>
    <p:sldId id="262" r:id="rId19"/>
    <p:sldId id="265" r:id="rId20"/>
    <p:sldId id="270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20639" y="4375740"/>
            <a:ext cx="4345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HTML / CSS </a:t>
            </a:r>
          </a:p>
          <a:p>
            <a:r>
              <a:rPr lang="en-US" sz="3200" b="1" u="sng" dirty="0"/>
              <a:t>Welcome Page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05" y="210639"/>
            <a:ext cx="7410450" cy="3038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10520516" y="30391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index.html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4" y="1104746"/>
            <a:ext cx="3371850" cy="555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/>
          <p:cNvSpPr/>
          <p:nvPr/>
        </p:nvSpPr>
        <p:spPr>
          <a:xfrm>
            <a:off x="2895599" y="5629975"/>
            <a:ext cx="130749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3066" y="2782669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Push Temperature Data</a:t>
            </a:r>
          </a:p>
          <a:p>
            <a:r>
              <a:rPr lang="en-US" b="1" u="sng" dirty="0"/>
              <a:t> To Cloud 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80" y="186816"/>
            <a:ext cx="7526453" cy="6494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9645144" y="1729877"/>
            <a:ext cx="2192695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temperature_records.php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978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083" y="4782716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RSS Feed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09" y="223488"/>
            <a:ext cx="9094523" cy="647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877726" y="576995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temperature_monitor_rssfeed.php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73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3463" y="49585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Temperature Posting Script To The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78" y="2126054"/>
            <a:ext cx="9972675" cy="3267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: Rounded Corners 27"/>
          <p:cNvSpPr/>
          <p:nvPr/>
        </p:nvSpPr>
        <p:spPr>
          <a:xfrm>
            <a:off x="8667895" y="5183190"/>
            <a:ext cx="2929813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iotconnectvars.php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3560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1154" y="3449170"/>
            <a:ext cx="4016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 u="sng"/>
            </a:lvl1pPr>
          </a:lstStyle>
          <a:p>
            <a:r>
              <a:rPr lang="en-US" dirty="0"/>
              <a:t>Temp DB Table Structure</a:t>
            </a:r>
          </a:p>
        </p:txBody>
      </p:sp>
      <p:pic>
        <p:nvPicPr>
          <p:cNvPr id="3" name="Picture 2" descr="Screen Shot 2017-05-22 at 9.1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4195237"/>
            <a:ext cx="10326735" cy="23340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96446" y="1271578"/>
            <a:ext cx="359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DB Connection Helper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57" y="871201"/>
            <a:ext cx="5257800" cy="1323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2359742" y="3061416"/>
            <a:ext cx="7806813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4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4051" y="436088"/>
            <a:ext cx="68092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Sending Notification to Registered Devices</a:t>
            </a:r>
          </a:p>
          <a:p>
            <a:pPr algn="ctr"/>
            <a:r>
              <a:rPr lang="en-US" sz="2800" b="1" u="sng" dirty="0"/>
              <a:t>(Android  , </a:t>
            </a:r>
            <a:r>
              <a:rPr lang="en-US" sz="2800" b="1" u="sng" dirty="0" err="1"/>
              <a:t>iOS</a:t>
            </a:r>
            <a:r>
              <a:rPr lang="en-US" sz="2800" b="1" u="sng" dirty="0"/>
              <a:t>, Web Client)</a:t>
            </a:r>
          </a:p>
        </p:txBody>
      </p:sp>
    </p:spTree>
    <p:extLst>
      <p:ext uri="{BB962C8B-B14F-4D97-AF65-F5344CB8AC3E}">
        <p14:creationId xmlns:p14="http://schemas.microsoft.com/office/powerpoint/2010/main" val="309549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HTML / CSS (Welcome / Temperature Display Page)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Risks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Internet connection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24x7 is needed for proper functioning of the proposed system.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Accuracy of  Temperature sensor to predict temperature can affect working of system. This risk can be mitigated by adding multiple Temperature sensors in series and averaging their value.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 Accuracy of PIR Motion Sensor can affect proper working of the system.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4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Innovation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Room is automatically monitored till its occupied using PIR motion sensor.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Algos running on cloud servers , find out the current weather (summers/ winters) , based on the temperature data collected.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These algos, bring temperature to normal room temperature (25 deg C), by switching on / off relevant appliances (Heater / AC / Fan).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34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152400" y="3320512"/>
            <a:ext cx="4469087" cy="3190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40492" y="1756385"/>
            <a:ext cx="813659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WiFi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or: Curved 40"/>
          <p:cNvCxnSpPr>
            <a:stCxn id="1038" idx="2"/>
            <a:endCxn id="34" idx="0"/>
          </p:cNvCxnSpPr>
          <p:nvPr/>
        </p:nvCxnSpPr>
        <p:spPr>
          <a:xfrm rot="5400000">
            <a:off x="9526392" y="3003777"/>
            <a:ext cx="2734759" cy="1146804"/>
          </a:xfrm>
          <a:prstGeom prst="curvedConnector3">
            <a:avLst>
              <a:gd name="adj1" fmla="val 38855"/>
            </a:avLst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stCxn id="1030" idx="3"/>
            <a:endCxn id="28" idx="2"/>
          </p:cNvCxnSpPr>
          <p:nvPr/>
        </p:nvCxnSpPr>
        <p:spPr>
          <a:xfrm flipV="1">
            <a:off x="7492784" y="1289199"/>
            <a:ext cx="2531502" cy="1936921"/>
          </a:xfrm>
          <a:prstGeom prst="curvedConnector3">
            <a:avLst>
              <a:gd name="adj1" fmla="val 79907"/>
            </a:avLst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37659" y="79859"/>
            <a:ext cx="963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Work Flow Diagram     (Scenario 1)</a:t>
            </a:r>
          </a:p>
          <a:p>
            <a:pPr algn="ctr"/>
            <a:r>
              <a:rPr lang="en-US" b="1" u="sng" dirty="0"/>
              <a:t>Acquiring &amp; Posting Temperature Data to Cloud Services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1354441" y="2147125"/>
            <a:ext cx="2948474" cy="485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Room is monitored for temperature, till the time it is occupied.</a:t>
            </a:r>
          </a:p>
        </p:txBody>
      </p:sp>
      <p:pic>
        <p:nvPicPr>
          <p:cNvPr id="1026" name="Picture 2" descr="Image result for man moving cartoon +  transparent +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50" y="770467"/>
            <a:ext cx="1307328" cy="12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892" y="1271693"/>
            <a:ext cx="796859" cy="6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428564" y="953728"/>
            <a:ext cx="993058" cy="128802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raspberry pi + cartoon +  transparent +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00" y="2608454"/>
            <a:ext cx="2602884" cy="1235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/>
          <p:cNvCxnSpPr>
            <a:stCxn id="1028" idx="3"/>
            <a:endCxn id="1030" idx="0"/>
          </p:cNvCxnSpPr>
          <p:nvPr/>
        </p:nvCxnSpPr>
        <p:spPr>
          <a:xfrm>
            <a:off x="4532751" y="1597741"/>
            <a:ext cx="1658591" cy="101071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86079" y="1671501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32" name="Picture 8" descr="Image result for temperature sensor+ cartoon +  transparent +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70" y="1057073"/>
            <a:ext cx="678921" cy="67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/>
          <p:cNvCxnSpPr>
            <a:stCxn id="1032" idx="2"/>
            <a:endCxn id="1030" idx="0"/>
          </p:cNvCxnSpPr>
          <p:nvPr/>
        </p:nvCxnSpPr>
        <p:spPr>
          <a:xfrm rot="5400000">
            <a:off x="6351507" y="1575830"/>
            <a:ext cx="872460" cy="1192789"/>
          </a:xfrm>
          <a:prstGeom prst="curved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81950" y="1923788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108366" y="3344724"/>
            <a:ext cx="4194549" cy="3390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sz="1400" dirty="0"/>
              <a:t>PIR Motion Sensor , detects movement in room and interrupts </a:t>
            </a:r>
            <a:r>
              <a:rPr lang="en-US" sz="1400" dirty="0" err="1"/>
              <a:t>Rpi</a:t>
            </a:r>
            <a:r>
              <a:rPr lang="en-US" sz="1400" dirty="0"/>
              <a:t>.</a:t>
            </a:r>
          </a:p>
          <a:p>
            <a:pPr marL="342900" indent="-342900">
              <a:buAutoNum type="arabicParenR"/>
            </a:pPr>
            <a:r>
              <a:rPr lang="en-US" sz="1400" dirty="0" err="1"/>
              <a:t>Rpi</a:t>
            </a:r>
            <a:r>
              <a:rPr lang="en-US" sz="1400" dirty="0"/>
              <a:t> checks current room temperature via Temp Sensor (DS18b20 – 1W Interface)</a:t>
            </a:r>
          </a:p>
          <a:p>
            <a:pPr marL="342900" indent="-342900">
              <a:buAutoNum type="arabicParenR"/>
            </a:pPr>
            <a:r>
              <a:rPr lang="en-US" sz="1400" dirty="0"/>
              <a:t>Temperature data is posted and processed at cloud (PHP / </a:t>
            </a:r>
            <a:r>
              <a:rPr lang="en-US" sz="1400" dirty="0" err="1"/>
              <a:t>NodeJS</a:t>
            </a:r>
            <a:r>
              <a:rPr lang="en-US" sz="1400" dirty="0"/>
              <a:t>)</a:t>
            </a:r>
          </a:p>
          <a:p>
            <a:pPr marL="342900" indent="-342900">
              <a:buAutoNum type="arabicParenR"/>
            </a:pPr>
            <a:r>
              <a:rPr lang="en-US" sz="1400" dirty="0"/>
              <a:t>Data is pushed to ESP8266 over cloud , which then controls the local appliances (AC / Heater) to maintain preset room temperature.</a:t>
            </a:r>
          </a:p>
          <a:p>
            <a:pPr marL="342900" indent="-342900">
              <a:buAutoNum type="arabicParenR"/>
            </a:pPr>
            <a:r>
              <a:rPr lang="en-US" sz="1400" dirty="0"/>
              <a:t>Switch On / Off the Appliance via Relay Module </a:t>
            </a:r>
            <a:r>
              <a:rPr lang="en-US" sz="1400" dirty="0" err="1"/>
              <a:t>ie</a:t>
            </a:r>
            <a:r>
              <a:rPr lang="en-US" sz="1400" dirty="0"/>
              <a:t>. Controlled by ESP8266 </a:t>
            </a:r>
            <a:r>
              <a:rPr lang="en-US" sz="1400" dirty="0" err="1"/>
              <a:t>WiFi</a:t>
            </a:r>
            <a:r>
              <a:rPr lang="en-US" sz="1400" dirty="0"/>
              <a:t> sub-system</a:t>
            </a:r>
          </a:p>
        </p:txBody>
      </p:sp>
      <p:sp>
        <p:nvSpPr>
          <p:cNvPr id="22" name="AutoShape 12" descr="Image result for web server + cartoon +  transparent + background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0021328" y="700755"/>
            <a:ext cx="1971703" cy="1509045"/>
            <a:chOff x="10021328" y="700755"/>
            <a:chExt cx="1971703" cy="1509045"/>
          </a:xfrm>
        </p:grpSpPr>
        <p:grpSp>
          <p:nvGrpSpPr>
            <p:cNvPr id="23" name="Group 22"/>
            <p:cNvGrpSpPr/>
            <p:nvPr/>
          </p:nvGrpSpPr>
          <p:grpSpPr>
            <a:xfrm>
              <a:off x="10021328" y="838312"/>
              <a:ext cx="1971703" cy="1371488"/>
              <a:chOff x="9527207" y="1326594"/>
              <a:chExt cx="1971703" cy="1371488"/>
            </a:xfrm>
          </p:grpSpPr>
          <p:sp>
            <p:nvSpPr>
              <p:cNvPr id="20" name="Cloud 19"/>
              <p:cNvSpPr/>
              <p:nvPr/>
            </p:nvSpPr>
            <p:spPr>
              <a:xfrm>
                <a:off x="9773265" y="181896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loud 26"/>
              <p:cNvSpPr/>
              <p:nvPr/>
            </p:nvSpPr>
            <p:spPr>
              <a:xfrm>
                <a:off x="10188363" y="1326594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loud 27"/>
              <p:cNvSpPr/>
              <p:nvPr/>
            </p:nvSpPr>
            <p:spPr>
              <a:xfrm>
                <a:off x="9527207" y="138273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8" name="Picture 14" descr="Home Server ic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7193" y="1646365"/>
                <a:ext cx="1051717" cy="1051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: Rounded Corners 32"/>
            <p:cNvSpPr/>
            <p:nvPr/>
          </p:nvSpPr>
          <p:spPr>
            <a:xfrm>
              <a:off x="10233521" y="700755"/>
              <a:ext cx="1314542" cy="4981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Cloud Services</a:t>
              </a:r>
            </a:p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(Web+ DB Server)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40" name="Picture 16" descr="Image result for world wide web + cartoon +  transparent +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38" y="2147125"/>
            <a:ext cx="1635311" cy="15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9372137" y="1653340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211663" y="2512579"/>
            <a:ext cx="1895369" cy="958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Algos running on cloud determine the weather conditions, and operate AC  / Heater / Other appliances</a:t>
            </a:r>
          </a:p>
        </p:txBody>
      </p:sp>
      <p:sp>
        <p:nvSpPr>
          <p:cNvPr id="48" name="Oval 47"/>
          <p:cNvSpPr/>
          <p:nvPr/>
        </p:nvSpPr>
        <p:spPr>
          <a:xfrm>
            <a:off x="10260851" y="3773956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121832" y="4944559"/>
            <a:ext cx="1798992" cy="1317590"/>
            <a:chOff x="8945258" y="5035937"/>
            <a:chExt cx="1798992" cy="1317590"/>
          </a:xfrm>
        </p:grpSpPr>
        <p:grpSp>
          <p:nvGrpSpPr>
            <p:cNvPr id="36" name="Group 35"/>
            <p:cNvGrpSpPr/>
            <p:nvPr/>
          </p:nvGrpSpPr>
          <p:grpSpPr>
            <a:xfrm>
              <a:off x="8945258" y="5035937"/>
              <a:ext cx="1798992" cy="1317590"/>
              <a:chOff x="6882892" y="4760579"/>
              <a:chExt cx="1798992" cy="1317590"/>
            </a:xfrm>
            <a:effectLst>
              <a:outerShdw blurRad="63500" sx="102000" sy="102000" algn="ctr" rotWithShape="0">
                <a:prstClr val="black"/>
              </a:outerShdw>
            </a:effectLst>
          </p:grpSpPr>
          <p:pic>
            <p:nvPicPr>
              <p:cNvPr id="1042" name="Picture 18" descr="Image result for esp8266 + cartoon +  transparent + backgroun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2892" y="4774724"/>
                <a:ext cx="1738811" cy="1303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480973" y="4760579"/>
                <a:ext cx="120091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ESP8266 </a:t>
                </a:r>
                <a:r>
                  <a:rPr lang="en-US" sz="1050" b="1" dirty="0" err="1"/>
                  <a:t>Wifi</a:t>
                </a:r>
                <a:r>
                  <a:rPr lang="en-US" sz="1050" b="1" dirty="0"/>
                  <a:t> </a:t>
                </a:r>
                <a:r>
                  <a:rPr lang="en-US" sz="1050" b="1" dirty="0" err="1"/>
                  <a:t>IoT</a:t>
                </a:r>
                <a:endParaRPr lang="en-US" sz="1050" b="1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8948081" y="6091932"/>
              <a:ext cx="1734403" cy="2539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ESP8266   GPIO Pins</a:t>
              </a:r>
            </a:p>
          </p:txBody>
        </p:sp>
      </p:grpSp>
      <p:pic>
        <p:nvPicPr>
          <p:cNvPr id="1044" name="Picture 20" descr="REES52 Optocoupler 4 Channel 5V Relay Module Relay Control for Arduino DSP AVR PIC AR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86" y="5576065"/>
            <a:ext cx="1399610" cy="110289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/>
          <p:cNvCxnSpPr>
            <a:stCxn id="49" idx="1"/>
            <a:endCxn id="1044" idx="3"/>
          </p:cNvCxnSpPr>
          <p:nvPr/>
        </p:nvCxnSpPr>
        <p:spPr>
          <a:xfrm flipH="1">
            <a:off x="8423396" y="6127512"/>
            <a:ext cx="701259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Image result for air conditioner  +  transparent + backgroun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36" y="3843785"/>
            <a:ext cx="1908226" cy="190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Connector: Curved 58"/>
          <p:cNvCxnSpPr>
            <a:stCxn id="1044" idx="0"/>
            <a:endCxn id="1046" idx="3"/>
          </p:cNvCxnSpPr>
          <p:nvPr/>
        </p:nvCxnSpPr>
        <p:spPr>
          <a:xfrm rot="16200000" flipV="1">
            <a:off x="6757094" y="4609567"/>
            <a:ext cx="778167" cy="1154829"/>
          </a:xfrm>
          <a:prstGeom prst="curvedConnector2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heater +  transparent + backgroun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38" y="5388698"/>
            <a:ext cx="1269752" cy="12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/>
          <p:cNvCxnSpPr>
            <a:stCxn id="1050" idx="3"/>
          </p:cNvCxnSpPr>
          <p:nvPr/>
        </p:nvCxnSpPr>
        <p:spPr>
          <a:xfrm flipH="1">
            <a:off x="6016896" y="6023574"/>
            <a:ext cx="10794" cy="6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/>
          <p:cNvCxnSpPr>
            <a:stCxn id="1044" idx="1"/>
          </p:cNvCxnSpPr>
          <p:nvPr/>
        </p:nvCxnSpPr>
        <p:spPr>
          <a:xfrm rot="10800000">
            <a:off x="6037262" y="6079834"/>
            <a:ext cx="986525" cy="47678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4927762" y="4508424"/>
            <a:ext cx="137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Cooling Appliance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91061" y="6427100"/>
            <a:ext cx="139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Heating Appliance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68886" y="960924"/>
            <a:ext cx="156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Temperature Sensor </a:t>
            </a:r>
          </a:p>
          <a:p>
            <a:pPr algn="ctr"/>
            <a:r>
              <a:rPr lang="en-US" sz="1200" b="1" dirty="0"/>
              <a:t>DS18b20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29191" y="1026590"/>
            <a:ext cx="141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PIR Motion Sensor</a:t>
            </a:r>
          </a:p>
        </p:txBody>
      </p:sp>
    </p:spTree>
    <p:extLst>
      <p:ext uri="{BB962C8B-B14F-4D97-AF65-F5344CB8AC3E}">
        <p14:creationId xmlns:p14="http://schemas.microsoft.com/office/powerpoint/2010/main" val="171335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or: Curved 28"/>
          <p:cNvCxnSpPr>
            <a:stCxn id="1030" idx="3"/>
            <a:endCxn id="28" idx="2"/>
          </p:cNvCxnSpPr>
          <p:nvPr/>
        </p:nvCxnSpPr>
        <p:spPr>
          <a:xfrm>
            <a:off x="7492784" y="3226120"/>
            <a:ext cx="2610159" cy="791324"/>
          </a:xfrm>
          <a:prstGeom prst="curvedConnector3">
            <a:avLst>
              <a:gd name="adj1" fmla="val 50000"/>
            </a:avLst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/>
          <p:cNvSpPr/>
          <p:nvPr/>
        </p:nvSpPr>
        <p:spPr>
          <a:xfrm>
            <a:off x="1354441" y="2147125"/>
            <a:ext cx="2948474" cy="485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Room is monitored for temperature, till the time it is occupied.</a:t>
            </a:r>
          </a:p>
        </p:txBody>
      </p:sp>
      <p:pic>
        <p:nvPicPr>
          <p:cNvPr id="1026" name="Picture 2" descr="Image result for man moving cartoon +  transparent +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50" y="770467"/>
            <a:ext cx="1307328" cy="12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892" y="1271693"/>
            <a:ext cx="796859" cy="6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428564" y="953728"/>
            <a:ext cx="993058" cy="128802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raspberry pi + cartoon +  transparent +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00" y="2608454"/>
            <a:ext cx="2602884" cy="1235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/>
          <p:cNvCxnSpPr>
            <a:stCxn id="1028" idx="3"/>
            <a:endCxn id="1030" idx="0"/>
          </p:cNvCxnSpPr>
          <p:nvPr/>
        </p:nvCxnSpPr>
        <p:spPr>
          <a:xfrm>
            <a:off x="4532751" y="1597741"/>
            <a:ext cx="1658591" cy="101071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86079" y="1671501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32" name="Picture 8" descr="Image result for temperature sensor+ cartoon +  transparent +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70" y="1057073"/>
            <a:ext cx="678921" cy="67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/>
          <p:cNvCxnSpPr>
            <a:stCxn id="1032" idx="2"/>
            <a:endCxn id="1030" idx="0"/>
          </p:cNvCxnSpPr>
          <p:nvPr/>
        </p:nvCxnSpPr>
        <p:spPr>
          <a:xfrm rot="5400000">
            <a:off x="6351507" y="1575830"/>
            <a:ext cx="872460" cy="1192789"/>
          </a:xfrm>
          <a:prstGeom prst="curved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81950" y="1923788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108366" y="3344724"/>
            <a:ext cx="4194549" cy="3390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sz="1400" dirty="0"/>
              <a:t>PIR Motion Sensor , detects movement in room and interrupts </a:t>
            </a:r>
            <a:r>
              <a:rPr lang="en-US" sz="1400" dirty="0" err="1"/>
              <a:t>Rpi</a:t>
            </a:r>
            <a:r>
              <a:rPr lang="en-US" sz="1400" dirty="0"/>
              <a:t>.</a:t>
            </a:r>
          </a:p>
          <a:p>
            <a:pPr marL="342900" indent="-342900">
              <a:buAutoNum type="arabicParenR"/>
            </a:pPr>
            <a:r>
              <a:rPr lang="en-US" sz="1400" dirty="0" err="1"/>
              <a:t>Rpi</a:t>
            </a:r>
            <a:r>
              <a:rPr lang="en-US" sz="1400" dirty="0"/>
              <a:t> checks current room temperature via Temp Sensor (DS18b20 – 1W Interface)</a:t>
            </a:r>
          </a:p>
          <a:p>
            <a:pPr marL="342900" indent="-342900">
              <a:buAutoNum type="arabicParenR"/>
            </a:pPr>
            <a:r>
              <a:rPr lang="en-US" sz="1400" dirty="0"/>
              <a:t>Temperature data is posted and processed at cloud (PHP / </a:t>
            </a:r>
            <a:r>
              <a:rPr lang="en-US" sz="1400" dirty="0" err="1"/>
              <a:t>NodeJS</a:t>
            </a:r>
            <a:r>
              <a:rPr lang="en-US" sz="1400" dirty="0"/>
              <a:t>)</a:t>
            </a:r>
          </a:p>
          <a:p>
            <a:pPr marL="342900" indent="-342900">
              <a:buAutoNum type="arabicParenR"/>
            </a:pPr>
            <a:r>
              <a:rPr lang="en-US" sz="1400" dirty="0"/>
              <a:t>Mobile Devices are updated via “RSS Feed” , “GCM (Google Cloud Messaging)”</a:t>
            </a:r>
          </a:p>
          <a:p>
            <a:pPr marL="342900" indent="-342900">
              <a:buAutoNum type="arabicParenR"/>
            </a:pPr>
            <a:r>
              <a:rPr lang="en-US" sz="1400" dirty="0"/>
              <a:t>Laptop &amp; Desktops are updated via “RSS Feed”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099985" y="3429000"/>
            <a:ext cx="1971703" cy="1509045"/>
            <a:chOff x="10021328" y="700755"/>
            <a:chExt cx="1971703" cy="1509045"/>
          </a:xfrm>
        </p:grpSpPr>
        <p:grpSp>
          <p:nvGrpSpPr>
            <p:cNvPr id="23" name="Group 22"/>
            <p:cNvGrpSpPr/>
            <p:nvPr/>
          </p:nvGrpSpPr>
          <p:grpSpPr>
            <a:xfrm>
              <a:off x="10021328" y="838312"/>
              <a:ext cx="1971703" cy="1371488"/>
              <a:chOff x="9527207" y="1326594"/>
              <a:chExt cx="1971703" cy="1371488"/>
            </a:xfrm>
          </p:grpSpPr>
          <p:sp>
            <p:nvSpPr>
              <p:cNvPr id="20" name="Cloud 19"/>
              <p:cNvSpPr/>
              <p:nvPr/>
            </p:nvSpPr>
            <p:spPr>
              <a:xfrm>
                <a:off x="9773265" y="181896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loud 26"/>
              <p:cNvSpPr/>
              <p:nvPr/>
            </p:nvSpPr>
            <p:spPr>
              <a:xfrm>
                <a:off x="10188363" y="1326594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loud 27"/>
              <p:cNvSpPr/>
              <p:nvPr/>
            </p:nvSpPr>
            <p:spPr>
              <a:xfrm>
                <a:off x="9527207" y="1382738"/>
                <a:ext cx="953729" cy="78948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8" name="Picture 14" descr="Home Server ic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7193" y="1646365"/>
                <a:ext cx="1051717" cy="1051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: Rounded Corners 32"/>
            <p:cNvSpPr/>
            <p:nvPr/>
          </p:nvSpPr>
          <p:spPr>
            <a:xfrm>
              <a:off x="10233521" y="700755"/>
              <a:ext cx="1314542" cy="4981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Cloud Services</a:t>
              </a:r>
            </a:p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(Web+ DB Server)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40" name="Picture 16" descr="Image result for world wide web + cartoon +  transparent +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78" y="2325944"/>
            <a:ext cx="1635311" cy="15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9284102" y="3714157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7002" y="39593"/>
            <a:ext cx="507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Work Flow Diagram    (Scenario 2)</a:t>
            </a:r>
          </a:p>
          <a:p>
            <a:pPr algn="ctr"/>
            <a:r>
              <a:rPr lang="en-US" b="1" u="sng" dirty="0"/>
              <a:t>Notifying User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62651" y="950639"/>
            <a:ext cx="156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Temperature Sensor </a:t>
            </a:r>
          </a:p>
          <a:p>
            <a:pPr algn="ctr"/>
            <a:r>
              <a:rPr lang="en-US" sz="1200" b="1" dirty="0"/>
              <a:t>DS18b20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9191" y="1026590"/>
            <a:ext cx="141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PIR Motion Sensor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14693" y="5507570"/>
            <a:ext cx="633858" cy="1073187"/>
            <a:chOff x="5833191" y="3961300"/>
            <a:chExt cx="1384093" cy="2343412"/>
          </a:xfrm>
        </p:grpSpPr>
        <p:pic>
          <p:nvPicPr>
            <p:cNvPr id="2052" name="Picture 4" descr="Image result for android mobile phone + cartoon +  transparent + backgroun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191" y="3961300"/>
              <a:ext cx="1384093" cy="234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mage result for android mobile phone + cartoon +  transparent + backgroun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48" y="4883709"/>
              <a:ext cx="450178" cy="45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nector: Elbow 7"/>
          <p:cNvCxnSpPr>
            <a:stCxn id="20" idx="1"/>
            <a:endCxn id="2052" idx="0"/>
          </p:cNvCxnSpPr>
          <p:nvPr/>
        </p:nvCxnSpPr>
        <p:spPr>
          <a:xfrm rot="5400000">
            <a:off x="10097268" y="4781930"/>
            <a:ext cx="659994" cy="791286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laptop + cartoon +  transparent + backgroun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99" y="5200810"/>
            <a:ext cx="1664534" cy="16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/>
          <p:cNvSpPr/>
          <p:nvPr/>
        </p:nvSpPr>
        <p:spPr>
          <a:xfrm>
            <a:off x="10090596" y="6192196"/>
            <a:ext cx="1455233" cy="47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RSS Feed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GCM</a:t>
            </a:r>
          </a:p>
        </p:txBody>
      </p:sp>
      <p:cxnSp>
        <p:nvCxnSpPr>
          <p:cNvPr id="54" name="Connector: Elbow 53"/>
          <p:cNvCxnSpPr>
            <a:stCxn id="20" idx="2"/>
            <a:endCxn id="2054" idx="0"/>
          </p:cNvCxnSpPr>
          <p:nvPr/>
        </p:nvCxnSpPr>
        <p:spPr>
          <a:xfrm rot="10800000" flipV="1">
            <a:off x="7788567" y="4453674"/>
            <a:ext cx="2560435" cy="747136"/>
          </a:xfrm>
          <a:prstGeom prst="bentConnector2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5869245" y="5715755"/>
            <a:ext cx="1455233" cy="47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RSS Feed</a:t>
            </a:r>
          </a:p>
        </p:txBody>
      </p:sp>
      <p:sp>
        <p:nvSpPr>
          <p:cNvPr id="58" name="Oval 57"/>
          <p:cNvSpPr/>
          <p:nvPr/>
        </p:nvSpPr>
        <p:spPr>
          <a:xfrm>
            <a:off x="10225725" y="4998261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0" name="Oval 59"/>
          <p:cNvSpPr/>
          <p:nvPr/>
        </p:nvSpPr>
        <p:spPr>
          <a:xfrm>
            <a:off x="8707075" y="4278903"/>
            <a:ext cx="360230" cy="42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97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IR motion sensor transparent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571625"/>
            <a:ext cx="49339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04607" y="540774"/>
            <a:ext cx="338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PIR Motion Sensor Explained</a:t>
            </a:r>
          </a:p>
        </p:txBody>
      </p:sp>
    </p:spTree>
    <p:extLst>
      <p:ext uri="{BB962C8B-B14F-4D97-AF65-F5344CB8AC3E}">
        <p14:creationId xmlns:p14="http://schemas.microsoft.com/office/powerpoint/2010/main" val="92665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4510</TotalTime>
  <Words>592</Words>
  <Application>Microsoft Office PowerPoint</Application>
  <PresentationFormat>Widescreen</PresentationFormat>
  <Paragraphs>115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Corbel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71</cp:revision>
  <dcterms:created xsi:type="dcterms:W3CDTF">2017-05-12T07:17:52Z</dcterms:created>
  <dcterms:modified xsi:type="dcterms:W3CDTF">2017-05-25T06:13:48Z</dcterms:modified>
</cp:coreProperties>
</file>